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65" r:id="rId5"/>
    <p:sldId id="259" r:id="rId6"/>
    <p:sldId id="260" r:id="rId7"/>
    <p:sldId id="261" r:id="rId8"/>
    <p:sldId id="269" r:id="rId9"/>
    <p:sldId id="266" r:id="rId10"/>
    <p:sldId id="270" r:id="rId11"/>
    <p:sldId id="267" r:id="rId12"/>
    <p:sldId id="268" r:id="rId13"/>
    <p:sldId id="263"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483F"/>
    <a:srgbClr val="3E1A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183" autoAdjust="0"/>
  </p:normalViewPr>
  <p:slideViewPr>
    <p:cSldViewPr snapToGrid="0">
      <p:cViewPr varScale="1">
        <p:scale>
          <a:sx n="79" d="100"/>
          <a:sy n="79" d="100"/>
        </p:scale>
        <p:origin x="80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D10A0-4D22-4387-8C82-692DB2EA3F9D}" type="datetimeFigureOut">
              <a:rPr lang="en-GB" smtClean="0"/>
              <a:pPr/>
              <a:t>11/12/2017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19C89-0D2C-451C-B786-FE0A313239AB}" type="slidenum">
              <a:rPr lang="en-GB" smtClean="0"/>
              <a:pPr/>
              <a:t>‹#›</a:t>
            </a:fld>
            <a:endParaRPr lang="en-GB"/>
          </a:p>
        </p:txBody>
      </p:sp>
    </p:spTree>
    <p:extLst>
      <p:ext uri="{BB962C8B-B14F-4D97-AF65-F5344CB8AC3E}">
        <p14:creationId xmlns:p14="http://schemas.microsoft.com/office/powerpoint/2010/main" val="2712662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B219C89-0D2C-451C-B786-FE0A313239AB}" type="slidenum">
              <a:rPr lang="en-GB" smtClean="0"/>
              <a:pPr/>
              <a:t>4</a:t>
            </a:fld>
            <a:endParaRPr lang="en-GB"/>
          </a:p>
        </p:txBody>
      </p:sp>
    </p:spTree>
    <p:extLst>
      <p:ext uri="{BB962C8B-B14F-4D97-AF65-F5344CB8AC3E}">
        <p14:creationId xmlns:p14="http://schemas.microsoft.com/office/powerpoint/2010/main" val="344233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Core game loop:</a:t>
            </a:r>
          </a:p>
          <a:p>
            <a:pPr lvl="1"/>
            <a:r>
              <a:rPr lang="en-GB" dirty="0"/>
              <a:t>Observe the level and potential paths through it.</a:t>
            </a:r>
          </a:p>
          <a:p>
            <a:pPr lvl="1"/>
            <a:r>
              <a:rPr lang="en-GB" dirty="0"/>
              <a:t>Decide on the optimal path through the map.</a:t>
            </a:r>
          </a:p>
          <a:p>
            <a:pPr lvl="1"/>
            <a:r>
              <a:rPr lang="en-GB" dirty="0"/>
              <a:t>Decide the method to achieve that route (ground movement/grapple/glide)</a:t>
            </a:r>
          </a:p>
          <a:p>
            <a:pPr lvl="1"/>
            <a:r>
              <a:rPr lang="en-GB" dirty="0"/>
              <a:t>Execute.</a:t>
            </a:r>
          </a:p>
          <a:p>
            <a:endParaRPr lang="en-GB" dirty="0"/>
          </a:p>
          <a:p>
            <a:r>
              <a:rPr lang="en-GB" dirty="0"/>
              <a:t>Overall goal:</a:t>
            </a:r>
          </a:p>
          <a:p>
            <a:pPr lvl="1"/>
            <a:r>
              <a:rPr lang="en-GB" dirty="0"/>
              <a:t>Obtain 3 nuts before anyone else.</a:t>
            </a:r>
          </a:p>
          <a:p>
            <a:pPr lvl="2"/>
            <a:r>
              <a:rPr lang="en-GB" dirty="0"/>
              <a:t>Descend the hill</a:t>
            </a:r>
          </a:p>
          <a:p>
            <a:pPr lvl="2"/>
            <a:r>
              <a:rPr lang="en-GB" dirty="0"/>
              <a:t>Grab a nut</a:t>
            </a:r>
          </a:p>
          <a:p>
            <a:pPr lvl="2"/>
            <a:r>
              <a:rPr lang="en-GB" dirty="0"/>
              <a:t>Return to base</a:t>
            </a:r>
          </a:p>
          <a:p>
            <a:endParaRPr lang="en-GB" dirty="0"/>
          </a:p>
        </p:txBody>
      </p:sp>
      <p:sp>
        <p:nvSpPr>
          <p:cNvPr id="4" name="Slide Number Placeholder 3"/>
          <p:cNvSpPr>
            <a:spLocks noGrp="1"/>
          </p:cNvSpPr>
          <p:nvPr>
            <p:ph type="sldNum" sz="quarter" idx="10"/>
          </p:nvPr>
        </p:nvSpPr>
        <p:spPr/>
        <p:txBody>
          <a:bodyPr/>
          <a:lstStyle/>
          <a:p>
            <a:fld id="{EB219C89-0D2C-451C-B786-FE0A313239AB}" type="slidenum">
              <a:rPr lang="en-GB" smtClean="0"/>
              <a:pPr/>
              <a:t>5</a:t>
            </a:fld>
            <a:endParaRPr lang="en-GB"/>
          </a:p>
        </p:txBody>
      </p:sp>
    </p:spTree>
    <p:extLst>
      <p:ext uri="{BB962C8B-B14F-4D97-AF65-F5344CB8AC3E}">
        <p14:creationId xmlns:p14="http://schemas.microsoft.com/office/powerpoint/2010/main" val="843437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EB219C89-0D2C-451C-B786-FE0A313239AB}" type="slidenum">
              <a:rPr lang="en-GB" smtClean="0"/>
              <a:pPr/>
              <a:t>8</a:t>
            </a:fld>
            <a:endParaRPr lang="en-GB"/>
          </a:p>
        </p:txBody>
      </p:sp>
    </p:spTree>
    <p:extLst>
      <p:ext uri="{BB962C8B-B14F-4D97-AF65-F5344CB8AC3E}">
        <p14:creationId xmlns:p14="http://schemas.microsoft.com/office/powerpoint/2010/main" val="307117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removed the glide mechanic. Players were almost never using it – between the fact with no animations it’s almost impossible to tell if you’re using it, it not being bound to a typical button (E) and it rendering half the platforming in our level pointless, we decided it would be best to remove it at least for the time being. </a:t>
            </a:r>
          </a:p>
          <a:p>
            <a:pPr marL="171450" indent="-171450">
              <a:buFontTx/>
              <a:buChar char="-"/>
            </a:pPr>
            <a:r>
              <a:rPr lang="en-GB" dirty="0"/>
              <a:t>Players said themselves that the grapple was where the fun was, so in removing the glide mechanic we’re also putting a bigger emphasis on the grapple.</a:t>
            </a:r>
          </a:p>
          <a:p>
            <a:pPr marL="171450" indent="-171450">
              <a:buFontTx/>
              <a:buChar char="-"/>
            </a:pPr>
            <a:r>
              <a:rPr lang="en-GB" dirty="0"/>
              <a:t>In previous iterations the jump felt very floaty. With the glide in place this felt ok and thematically made sense, however without the glide it doesn’t make much sense. We’re iterating the physics surrounding the jump so it feels a bit more natural and responsive.</a:t>
            </a:r>
          </a:p>
        </p:txBody>
      </p:sp>
      <p:sp>
        <p:nvSpPr>
          <p:cNvPr id="4" name="Slide Number Placeholder 3"/>
          <p:cNvSpPr>
            <a:spLocks noGrp="1"/>
          </p:cNvSpPr>
          <p:nvPr>
            <p:ph type="sldNum" sz="quarter" idx="10"/>
          </p:nvPr>
        </p:nvSpPr>
        <p:spPr/>
        <p:txBody>
          <a:bodyPr/>
          <a:lstStyle/>
          <a:p>
            <a:fld id="{EB219C89-0D2C-451C-B786-FE0A313239AB}" type="slidenum">
              <a:rPr lang="en-GB" smtClean="0"/>
              <a:pPr/>
              <a:t>9</a:t>
            </a:fld>
            <a:endParaRPr lang="en-GB"/>
          </a:p>
        </p:txBody>
      </p:sp>
    </p:spTree>
    <p:extLst>
      <p:ext uri="{BB962C8B-B14F-4D97-AF65-F5344CB8AC3E}">
        <p14:creationId xmlns:p14="http://schemas.microsoft.com/office/powerpoint/2010/main" val="763226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removed the glide mechanic. Players were almost never using it – between the fact with no animations it’s almost impossible to tell if you’re using it, it not being bound to a typical button (E) and it rendering half the platforming in our level pointless, we decided it would be best to remove it at least for the time being. </a:t>
            </a:r>
          </a:p>
          <a:p>
            <a:pPr marL="171450" indent="-171450">
              <a:buFontTx/>
              <a:buChar char="-"/>
            </a:pPr>
            <a:r>
              <a:rPr lang="en-GB" dirty="0"/>
              <a:t>Players said themselves that the grapple was where the fun was, so in removing the glide mechanic we’re also putting a bigger emphasis on the grapple.</a:t>
            </a:r>
          </a:p>
          <a:p>
            <a:pPr marL="171450" indent="-171450">
              <a:buFontTx/>
              <a:buChar char="-"/>
            </a:pPr>
            <a:r>
              <a:rPr lang="en-GB" dirty="0"/>
              <a:t>In previous iterations the jump felt very floaty. With the glide in place this felt ok and thematically made sense, however without the glide it doesn’t make much sense. We’re iterating the physics surrounding the jump so it feels a bit more natural and responsive.</a:t>
            </a:r>
          </a:p>
        </p:txBody>
      </p:sp>
      <p:sp>
        <p:nvSpPr>
          <p:cNvPr id="4" name="Slide Number Placeholder 3"/>
          <p:cNvSpPr>
            <a:spLocks noGrp="1"/>
          </p:cNvSpPr>
          <p:nvPr>
            <p:ph type="sldNum" sz="quarter" idx="10"/>
          </p:nvPr>
        </p:nvSpPr>
        <p:spPr/>
        <p:txBody>
          <a:bodyPr/>
          <a:lstStyle/>
          <a:p>
            <a:fld id="{EB219C89-0D2C-451C-B786-FE0A313239AB}" type="slidenum">
              <a:rPr lang="en-GB" smtClean="0"/>
              <a:pPr/>
              <a:t>10</a:t>
            </a:fld>
            <a:endParaRPr lang="en-GB"/>
          </a:p>
        </p:txBody>
      </p:sp>
    </p:spTree>
    <p:extLst>
      <p:ext uri="{BB962C8B-B14F-4D97-AF65-F5344CB8AC3E}">
        <p14:creationId xmlns:p14="http://schemas.microsoft.com/office/powerpoint/2010/main" val="4195553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Player model may get wings removed if we continue with no glide mechanic. If we remove flight it doesn’t need to be a flying squirrel.</a:t>
            </a:r>
          </a:p>
        </p:txBody>
      </p:sp>
      <p:sp>
        <p:nvSpPr>
          <p:cNvPr id="4" name="Slide Number Placeholder 3"/>
          <p:cNvSpPr>
            <a:spLocks noGrp="1"/>
          </p:cNvSpPr>
          <p:nvPr>
            <p:ph type="sldNum" sz="quarter" idx="10"/>
          </p:nvPr>
        </p:nvSpPr>
        <p:spPr/>
        <p:txBody>
          <a:bodyPr/>
          <a:lstStyle/>
          <a:p>
            <a:fld id="{EB219C89-0D2C-451C-B786-FE0A313239AB}" type="slidenum">
              <a:rPr lang="en-GB" smtClean="0"/>
              <a:pPr/>
              <a:t>13</a:t>
            </a:fld>
            <a:endParaRPr lang="en-GB"/>
          </a:p>
        </p:txBody>
      </p:sp>
    </p:spTree>
    <p:extLst>
      <p:ext uri="{BB962C8B-B14F-4D97-AF65-F5344CB8AC3E}">
        <p14:creationId xmlns:p14="http://schemas.microsoft.com/office/powerpoint/2010/main" val="123743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1137906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105187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2305167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49844F-A816-417B-8B3E-0F4B325FF2C4}" type="slidenum">
              <a:rPr lang="en-GB" smtClean="0"/>
              <a:pPr/>
              <a:t>‹#›</a:t>
            </a:fld>
            <a:endParaRPr lang="en-GB"/>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36611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3538037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2905165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3712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3951405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257243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3190397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190733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3589843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1348156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744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428735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332025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DF0DE1-E153-4830-BFE0-C66817C87E1C}" type="datetimeFigureOut">
              <a:rPr lang="en-GB" smtClean="0"/>
              <a:pPr/>
              <a:t>11/12/2017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49844F-A816-417B-8B3E-0F4B325FF2C4}" type="slidenum">
              <a:rPr lang="en-GB" smtClean="0"/>
              <a:pPr/>
              <a:t>‹#›</a:t>
            </a:fld>
            <a:endParaRPr lang="en-GB"/>
          </a:p>
        </p:txBody>
      </p:sp>
    </p:spTree>
    <p:extLst>
      <p:ext uri="{BB962C8B-B14F-4D97-AF65-F5344CB8AC3E}">
        <p14:creationId xmlns:p14="http://schemas.microsoft.com/office/powerpoint/2010/main" val="1022564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ADF0DE1-E153-4830-BFE0-C66817C87E1C}" type="datetimeFigureOut">
              <a:rPr lang="en-GB" smtClean="0"/>
              <a:pPr/>
              <a:t>11/12/2017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949844F-A816-417B-8B3E-0F4B325FF2C4}" type="slidenum">
              <a:rPr lang="en-GB" smtClean="0"/>
              <a:pPr/>
              <a:t>‹#›</a:t>
            </a:fld>
            <a:endParaRPr lang="en-GB"/>
          </a:p>
        </p:txBody>
      </p:sp>
    </p:spTree>
    <p:extLst>
      <p:ext uri="{BB962C8B-B14F-4D97-AF65-F5344CB8AC3E}">
        <p14:creationId xmlns:p14="http://schemas.microsoft.com/office/powerpoint/2010/main" val="33019809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wXIQ6d5BxYU&amp;feature=youtu.be"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jQAUHddXAp0&am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BA27A7-F554-431F-AC36-677718D18D0D}"/>
              </a:ext>
            </a:extLst>
          </p:cNvPr>
          <p:cNvSpPr>
            <a:spLocks noGrp="1"/>
          </p:cNvSpPr>
          <p:nvPr>
            <p:ph type="subTitle" idx="1"/>
          </p:nvPr>
        </p:nvSpPr>
        <p:spPr/>
        <p:txBody>
          <a:bodyPr/>
          <a:lstStyle/>
          <a:p>
            <a:r>
              <a:rPr lang="en-GB" dirty="0"/>
              <a:t>Group 5</a:t>
            </a:r>
          </a:p>
        </p:txBody>
      </p:sp>
      <p:pic>
        <p:nvPicPr>
          <p:cNvPr id="5" name="Picture 4">
            <a:extLst>
              <a:ext uri="{FF2B5EF4-FFF2-40B4-BE49-F238E27FC236}">
                <a16:creationId xmlns:a16="http://schemas.microsoft.com/office/drawing/2014/main" id="{56BC570F-275E-4863-875C-196A7F70F2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995" y="748586"/>
            <a:ext cx="8424981" cy="5309998"/>
          </a:xfrm>
          <a:prstGeom prst="rect">
            <a:avLst/>
          </a:prstGeom>
        </p:spPr>
      </p:pic>
      <p:pic>
        <p:nvPicPr>
          <p:cNvPr id="6" name="Picture 5">
            <a:extLst>
              <a:ext uri="{FF2B5EF4-FFF2-40B4-BE49-F238E27FC236}">
                <a16:creationId xmlns:a16="http://schemas.microsoft.com/office/drawing/2014/main" id="{96337E55-D478-4700-95FE-838A617300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6580" y="4261788"/>
            <a:ext cx="4486795" cy="2270318"/>
          </a:xfrm>
          <a:prstGeom prst="rect">
            <a:avLst/>
          </a:prstGeom>
        </p:spPr>
      </p:pic>
    </p:spTree>
    <p:extLst>
      <p:ext uri="{BB962C8B-B14F-4D97-AF65-F5344CB8AC3E}">
        <p14:creationId xmlns:p14="http://schemas.microsoft.com/office/powerpoint/2010/main" val="635248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DAB9-DEFC-4D80-88FC-39CE49C507CC}"/>
              </a:ext>
            </a:extLst>
          </p:cNvPr>
          <p:cNvSpPr>
            <a:spLocks noGrp="1"/>
          </p:cNvSpPr>
          <p:nvPr>
            <p:ph type="title"/>
          </p:nvPr>
        </p:nvSpPr>
        <p:spPr/>
        <p:txBody>
          <a:bodyPr/>
          <a:lstStyle/>
          <a:p>
            <a:pPr algn="ctr"/>
            <a:r>
              <a:rPr lang="en-GB" dirty="0"/>
              <a:t>Gameplay</a:t>
            </a:r>
          </a:p>
        </p:txBody>
      </p:sp>
      <p:sp>
        <p:nvSpPr>
          <p:cNvPr id="3" name="Content Placeholder 2">
            <a:extLst>
              <a:ext uri="{FF2B5EF4-FFF2-40B4-BE49-F238E27FC236}">
                <a16:creationId xmlns:a16="http://schemas.microsoft.com/office/drawing/2014/main" id="{7B8810AD-E8E9-4F9B-8947-DF0FD6BC97A3}"/>
              </a:ext>
            </a:extLst>
          </p:cNvPr>
          <p:cNvSpPr>
            <a:spLocks noGrp="1"/>
          </p:cNvSpPr>
          <p:nvPr>
            <p:ph idx="1"/>
          </p:nvPr>
        </p:nvSpPr>
        <p:spPr/>
        <p:txBody>
          <a:bodyPr/>
          <a:lstStyle/>
          <a:p>
            <a:r>
              <a:rPr lang="en-GB" dirty="0"/>
              <a:t>D E L E T E     M E</a:t>
            </a:r>
          </a:p>
        </p:txBody>
      </p:sp>
      <p:pic>
        <p:nvPicPr>
          <p:cNvPr id="4" name="Picture 3">
            <a:extLst>
              <a:ext uri="{FF2B5EF4-FFF2-40B4-BE49-F238E27FC236}">
                <a16:creationId xmlns:a16="http://schemas.microsoft.com/office/drawing/2014/main" id="{A95B16A9-3E8E-4407-9DD6-706C6DC07E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sp>
        <p:nvSpPr>
          <p:cNvPr id="5" name="TextBox 4">
            <a:extLst>
              <a:ext uri="{FF2B5EF4-FFF2-40B4-BE49-F238E27FC236}">
                <a16:creationId xmlns:a16="http://schemas.microsoft.com/office/drawing/2014/main" id="{AE841F65-F8E6-44B9-A331-72ABB7C02937}"/>
              </a:ext>
            </a:extLst>
          </p:cNvPr>
          <p:cNvSpPr txBox="1"/>
          <p:nvPr/>
        </p:nvSpPr>
        <p:spPr>
          <a:xfrm rot="21058191">
            <a:off x="1555842" y="3647350"/>
            <a:ext cx="9362115" cy="707886"/>
          </a:xfrm>
          <a:prstGeom prst="rect">
            <a:avLst/>
          </a:prstGeom>
          <a:noFill/>
        </p:spPr>
        <p:txBody>
          <a:bodyPr wrap="none" rtlCol="0">
            <a:spAutoFit/>
          </a:bodyPr>
          <a:lstStyle/>
          <a:p>
            <a:r>
              <a:rPr lang="en-GB" sz="4000" dirty="0">
                <a:solidFill>
                  <a:srgbClr val="FFC000"/>
                </a:solidFill>
              </a:rPr>
              <a:t>INSERT CURRENT FOOTAGE IF RELEVANT</a:t>
            </a:r>
          </a:p>
        </p:txBody>
      </p:sp>
    </p:spTree>
    <p:extLst>
      <p:ext uri="{BB962C8B-B14F-4D97-AF65-F5344CB8AC3E}">
        <p14:creationId xmlns:p14="http://schemas.microsoft.com/office/powerpoint/2010/main" val="3311313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6155C-E1AC-4FB6-A66E-BCB1AEEC4419}"/>
              </a:ext>
            </a:extLst>
          </p:cNvPr>
          <p:cNvSpPr>
            <a:spLocks noGrp="1"/>
          </p:cNvSpPr>
          <p:nvPr>
            <p:ph type="title"/>
          </p:nvPr>
        </p:nvSpPr>
        <p:spPr>
          <a:xfrm>
            <a:off x="2988672" y="385386"/>
            <a:ext cx="6496455" cy="1325563"/>
          </a:xfrm>
        </p:spPr>
        <p:txBody>
          <a:bodyPr/>
          <a:lstStyle/>
          <a:p>
            <a:pPr algn="ctr"/>
            <a:r>
              <a:rPr lang="en-GB" dirty="0"/>
              <a:t>The Level</a:t>
            </a:r>
          </a:p>
        </p:txBody>
      </p:sp>
      <p:pic>
        <p:nvPicPr>
          <p:cNvPr id="4" name="Picture 3">
            <a:extLst>
              <a:ext uri="{FF2B5EF4-FFF2-40B4-BE49-F238E27FC236}">
                <a16:creationId xmlns:a16="http://schemas.microsoft.com/office/drawing/2014/main" id="{7AEA449F-A997-4B25-B80E-246D9DA100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pic>
        <p:nvPicPr>
          <p:cNvPr id="6" name="Picture 5">
            <a:extLst>
              <a:ext uri="{FF2B5EF4-FFF2-40B4-BE49-F238E27FC236}">
                <a16:creationId xmlns:a16="http://schemas.microsoft.com/office/drawing/2014/main" id="{2B82DEAC-DFBF-483D-9479-B4AE0DE28AB5}"/>
              </a:ext>
            </a:extLst>
          </p:cNvPr>
          <p:cNvPicPr>
            <a:picLocks noChangeAspect="1"/>
          </p:cNvPicPr>
          <p:nvPr/>
        </p:nvPicPr>
        <p:blipFill rotWithShape="1">
          <a:blip r:embed="rId3">
            <a:extLst>
              <a:ext uri="{28A0092B-C50C-407E-A947-70E740481C1C}">
                <a14:useLocalDpi xmlns:a14="http://schemas.microsoft.com/office/drawing/2010/main" val="0"/>
              </a:ext>
            </a:extLst>
          </a:blip>
          <a:srcRect t="28218" b="28378"/>
          <a:stretch/>
        </p:blipFill>
        <p:spPr>
          <a:xfrm>
            <a:off x="0" y="1984443"/>
            <a:ext cx="12192000" cy="2645924"/>
          </a:xfrm>
          <a:prstGeom prst="rect">
            <a:avLst/>
          </a:prstGeom>
        </p:spPr>
      </p:pic>
      <p:sp>
        <p:nvSpPr>
          <p:cNvPr id="8" name="TextBox 7">
            <a:extLst>
              <a:ext uri="{FF2B5EF4-FFF2-40B4-BE49-F238E27FC236}">
                <a16:creationId xmlns:a16="http://schemas.microsoft.com/office/drawing/2014/main" id="{24ABAFEF-B309-4822-8797-43E7AEFCCCC7}"/>
              </a:ext>
            </a:extLst>
          </p:cNvPr>
          <p:cNvSpPr txBox="1"/>
          <p:nvPr/>
        </p:nvSpPr>
        <p:spPr>
          <a:xfrm>
            <a:off x="398834" y="4630367"/>
            <a:ext cx="11361906" cy="369332"/>
          </a:xfrm>
          <a:prstGeom prst="rect">
            <a:avLst/>
          </a:prstGeom>
          <a:noFill/>
        </p:spPr>
        <p:txBody>
          <a:bodyPr wrap="square" rtlCol="0">
            <a:spAutoFit/>
          </a:bodyPr>
          <a:lstStyle/>
          <a:p>
            <a:r>
              <a:rPr lang="en-GB" dirty="0"/>
              <a:t>   Start                  Jump                              Grapple                    Interaction           </a:t>
            </a:r>
            <a:r>
              <a:rPr lang="en-GB" dirty="0" err="1"/>
              <a:t>Walljump</a:t>
            </a:r>
            <a:r>
              <a:rPr lang="en-GB" dirty="0"/>
              <a:t>                              All                                Tree</a:t>
            </a:r>
          </a:p>
        </p:txBody>
      </p:sp>
      <p:sp>
        <p:nvSpPr>
          <p:cNvPr id="9" name="Content Placeholder 2">
            <a:extLst>
              <a:ext uri="{FF2B5EF4-FFF2-40B4-BE49-F238E27FC236}">
                <a16:creationId xmlns:a16="http://schemas.microsoft.com/office/drawing/2014/main" id="{B2696544-D519-48EA-AF35-099661FDEC77}"/>
              </a:ext>
            </a:extLst>
          </p:cNvPr>
          <p:cNvSpPr>
            <a:spLocks noGrp="1"/>
          </p:cNvSpPr>
          <p:nvPr>
            <p:ph idx="1"/>
          </p:nvPr>
        </p:nvSpPr>
        <p:spPr>
          <a:xfrm>
            <a:off x="2781960" y="5512852"/>
            <a:ext cx="10233800" cy="1919524"/>
          </a:xfrm>
        </p:spPr>
        <p:txBody>
          <a:bodyPr/>
          <a:lstStyle/>
          <a:p>
            <a:pPr marL="0" indent="0">
              <a:buNone/>
            </a:pPr>
            <a:r>
              <a:rPr lang="en-GB" dirty="0"/>
              <a:t>Teach the players the mechanics one at a time</a:t>
            </a:r>
          </a:p>
        </p:txBody>
      </p:sp>
    </p:spTree>
    <p:extLst>
      <p:ext uri="{BB962C8B-B14F-4D97-AF65-F5344CB8AC3E}">
        <p14:creationId xmlns:p14="http://schemas.microsoft.com/office/powerpoint/2010/main" val="286198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6155C-E1AC-4FB6-A66E-BCB1AEEC4419}"/>
              </a:ext>
            </a:extLst>
          </p:cNvPr>
          <p:cNvSpPr>
            <a:spLocks noGrp="1"/>
          </p:cNvSpPr>
          <p:nvPr>
            <p:ph type="title"/>
          </p:nvPr>
        </p:nvSpPr>
        <p:spPr>
          <a:xfrm>
            <a:off x="2988672" y="385386"/>
            <a:ext cx="6496455" cy="1325563"/>
          </a:xfrm>
        </p:spPr>
        <p:txBody>
          <a:bodyPr>
            <a:normAutofit fontScale="90000"/>
          </a:bodyPr>
          <a:lstStyle/>
          <a:p>
            <a:pPr algn="ctr"/>
            <a:r>
              <a:rPr lang="en-GB" dirty="0"/>
              <a:t>The Level – Stretch Goal</a:t>
            </a:r>
          </a:p>
        </p:txBody>
      </p:sp>
      <p:pic>
        <p:nvPicPr>
          <p:cNvPr id="4" name="Picture 3">
            <a:extLst>
              <a:ext uri="{FF2B5EF4-FFF2-40B4-BE49-F238E27FC236}">
                <a16:creationId xmlns:a16="http://schemas.microsoft.com/office/drawing/2014/main" id="{7AEA449F-A997-4B25-B80E-246D9DA100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pic>
        <p:nvPicPr>
          <p:cNvPr id="5" name="Picture 4">
            <a:extLst>
              <a:ext uri="{FF2B5EF4-FFF2-40B4-BE49-F238E27FC236}">
                <a16:creationId xmlns:a16="http://schemas.microsoft.com/office/drawing/2014/main" id="{C3815184-AC9C-4A5E-856F-9B7244E3DBC2}"/>
              </a:ext>
            </a:extLst>
          </p:cNvPr>
          <p:cNvPicPr>
            <a:picLocks noChangeAspect="1"/>
          </p:cNvPicPr>
          <p:nvPr/>
        </p:nvPicPr>
        <p:blipFill rotWithShape="1">
          <a:blip r:embed="rId3">
            <a:extLst>
              <a:ext uri="{28A0092B-C50C-407E-A947-70E740481C1C}">
                <a14:useLocalDpi xmlns:a14="http://schemas.microsoft.com/office/drawing/2010/main" val="0"/>
              </a:ext>
            </a:extLst>
          </a:blip>
          <a:srcRect t="27580" b="27899"/>
          <a:stretch/>
        </p:blipFill>
        <p:spPr>
          <a:xfrm>
            <a:off x="0" y="1945528"/>
            <a:ext cx="12192000" cy="2714017"/>
          </a:xfrm>
          <a:prstGeom prst="rect">
            <a:avLst/>
          </a:prstGeom>
        </p:spPr>
      </p:pic>
      <p:sp>
        <p:nvSpPr>
          <p:cNvPr id="9" name="Content Placeholder 2">
            <a:extLst>
              <a:ext uri="{FF2B5EF4-FFF2-40B4-BE49-F238E27FC236}">
                <a16:creationId xmlns:a16="http://schemas.microsoft.com/office/drawing/2014/main" id="{A60903D8-4750-47CF-8D99-FC2EA1E94F9D}"/>
              </a:ext>
            </a:extLst>
          </p:cNvPr>
          <p:cNvSpPr>
            <a:spLocks noGrp="1"/>
          </p:cNvSpPr>
          <p:nvPr>
            <p:ph idx="1"/>
          </p:nvPr>
        </p:nvSpPr>
        <p:spPr>
          <a:xfrm>
            <a:off x="1021405" y="4834841"/>
            <a:ext cx="9948304" cy="1861158"/>
          </a:xfrm>
        </p:spPr>
        <p:txBody>
          <a:bodyPr/>
          <a:lstStyle/>
          <a:p>
            <a:pPr marL="0" indent="0" algn="ctr">
              <a:buNone/>
            </a:pPr>
            <a:r>
              <a:rPr lang="en-GB" dirty="0"/>
              <a:t>      Level becomes dynamic</a:t>
            </a:r>
          </a:p>
          <a:p>
            <a:pPr lvl="1" algn="ctr"/>
            <a:r>
              <a:rPr lang="en-GB" dirty="0"/>
              <a:t>Moving platforms</a:t>
            </a:r>
          </a:p>
          <a:p>
            <a:pPr lvl="1" algn="ctr"/>
            <a:r>
              <a:rPr lang="en-GB" dirty="0"/>
              <a:t>Structure collapse </a:t>
            </a:r>
          </a:p>
          <a:p>
            <a:pPr lvl="1" algn="ctr"/>
            <a:r>
              <a:rPr lang="en-GB" dirty="0"/>
              <a:t>Scale of objects change</a:t>
            </a:r>
          </a:p>
          <a:p>
            <a:pPr lvl="1"/>
            <a:endParaRPr lang="en-GB" dirty="0"/>
          </a:p>
          <a:p>
            <a:endParaRPr lang="en-GB" dirty="0"/>
          </a:p>
        </p:txBody>
      </p:sp>
    </p:spTree>
    <p:extLst>
      <p:ext uri="{BB962C8B-B14F-4D97-AF65-F5344CB8AC3E}">
        <p14:creationId xmlns:p14="http://schemas.microsoft.com/office/powerpoint/2010/main" val="427373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6BEF-CAC3-4E5F-94C1-42D03EF78D17}"/>
              </a:ext>
            </a:extLst>
          </p:cNvPr>
          <p:cNvSpPr>
            <a:spLocks noGrp="1"/>
          </p:cNvSpPr>
          <p:nvPr>
            <p:ph type="title"/>
          </p:nvPr>
        </p:nvSpPr>
        <p:spPr/>
        <p:txBody>
          <a:bodyPr/>
          <a:lstStyle/>
          <a:p>
            <a:pPr algn="ctr"/>
            <a:r>
              <a:rPr lang="en-GB" dirty="0"/>
              <a:t>Going forward</a:t>
            </a:r>
          </a:p>
        </p:txBody>
      </p:sp>
      <p:sp>
        <p:nvSpPr>
          <p:cNvPr id="3" name="Content Placeholder 2">
            <a:extLst>
              <a:ext uri="{FF2B5EF4-FFF2-40B4-BE49-F238E27FC236}">
                <a16:creationId xmlns:a16="http://schemas.microsoft.com/office/drawing/2014/main" id="{4E56754D-69A4-432A-A381-04F413EB7E26}"/>
              </a:ext>
            </a:extLst>
          </p:cNvPr>
          <p:cNvSpPr>
            <a:spLocks noGrp="1"/>
          </p:cNvSpPr>
          <p:nvPr>
            <p:ph idx="1"/>
          </p:nvPr>
        </p:nvSpPr>
        <p:spPr>
          <a:xfrm>
            <a:off x="701704" y="2509740"/>
            <a:ext cx="10233800" cy="924385"/>
          </a:xfrm>
        </p:spPr>
        <p:txBody>
          <a:bodyPr/>
          <a:lstStyle/>
          <a:p>
            <a:r>
              <a:rPr lang="en-GB" dirty="0"/>
              <a:t>Level design iterations</a:t>
            </a:r>
          </a:p>
          <a:p>
            <a:pPr lvl="1"/>
            <a:r>
              <a:rPr lang="en-GB" dirty="0"/>
              <a:t>Lighting/layout/guidance</a:t>
            </a:r>
          </a:p>
          <a:p>
            <a:pPr marL="457200" lvl="1" indent="0">
              <a:buNone/>
            </a:pPr>
            <a:endParaRPr lang="en-GB" dirty="0"/>
          </a:p>
        </p:txBody>
      </p:sp>
      <p:pic>
        <p:nvPicPr>
          <p:cNvPr id="4" name="Picture 3">
            <a:extLst>
              <a:ext uri="{FF2B5EF4-FFF2-40B4-BE49-F238E27FC236}">
                <a16:creationId xmlns:a16="http://schemas.microsoft.com/office/drawing/2014/main" id="{CE8F705F-E7A0-4D58-949D-E7A6147924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sp>
        <p:nvSpPr>
          <p:cNvPr id="7" name="Content Placeholder 2">
            <a:extLst>
              <a:ext uri="{FF2B5EF4-FFF2-40B4-BE49-F238E27FC236}">
                <a16:creationId xmlns:a16="http://schemas.microsoft.com/office/drawing/2014/main" id="{041F66B2-4920-4C66-9023-DAB1E5D25A69}"/>
              </a:ext>
            </a:extLst>
          </p:cNvPr>
          <p:cNvSpPr txBox="1">
            <a:spLocks/>
          </p:cNvSpPr>
          <p:nvPr/>
        </p:nvSpPr>
        <p:spPr>
          <a:xfrm>
            <a:off x="701704" y="3346572"/>
            <a:ext cx="10233800" cy="2693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UI design and implementation</a:t>
            </a:r>
          </a:p>
          <a:p>
            <a:r>
              <a:rPr lang="en-GB" dirty="0"/>
              <a:t>Player character model adjustment, </a:t>
            </a:r>
          </a:p>
          <a:p>
            <a:pPr marL="0" indent="0">
              <a:buNone/>
            </a:pPr>
            <a:r>
              <a:rPr lang="en-GB" dirty="0"/>
              <a:t>   texturing and animations</a:t>
            </a:r>
          </a:p>
          <a:p>
            <a:r>
              <a:rPr lang="en-GB" dirty="0"/>
              <a:t>Further playtesting</a:t>
            </a:r>
          </a:p>
          <a:p>
            <a:endParaRPr lang="en-GB" dirty="0"/>
          </a:p>
        </p:txBody>
      </p:sp>
      <p:pic>
        <p:nvPicPr>
          <p:cNvPr id="2051" name="Picture 3" descr="E:\squirr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716" y="1893812"/>
            <a:ext cx="4257686" cy="412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3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07A6-BD99-4ECF-BCE4-A1519B020B36}"/>
              </a:ext>
            </a:extLst>
          </p:cNvPr>
          <p:cNvSpPr>
            <a:spLocks noGrp="1"/>
          </p:cNvSpPr>
          <p:nvPr>
            <p:ph type="title"/>
          </p:nvPr>
        </p:nvSpPr>
        <p:spPr>
          <a:xfrm>
            <a:off x="518604" y="320737"/>
            <a:ext cx="10515600" cy="1325563"/>
          </a:xfrm>
        </p:spPr>
        <p:txBody>
          <a:bodyPr/>
          <a:lstStyle/>
          <a:p>
            <a:pPr algn="ctr"/>
            <a:r>
              <a:rPr lang="en-GB" dirty="0"/>
              <a:t>Questions?</a:t>
            </a:r>
          </a:p>
        </p:txBody>
      </p:sp>
      <p:pic>
        <p:nvPicPr>
          <p:cNvPr id="5" name="Picture 4">
            <a:extLst>
              <a:ext uri="{FF2B5EF4-FFF2-40B4-BE49-F238E27FC236}">
                <a16:creationId xmlns:a16="http://schemas.microsoft.com/office/drawing/2014/main" id="{55ED534F-A991-4E89-BFA6-62449C870B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4757" y="1646300"/>
            <a:ext cx="2983293" cy="3844212"/>
          </a:xfrm>
          <a:prstGeom prst="rect">
            <a:avLst/>
          </a:prstGeom>
        </p:spPr>
      </p:pic>
      <p:pic>
        <p:nvPicPr>
          <p:cNvPr id="7" name="Picture 6">
            <a:extLst>
              <a:ext uri="{FF2B5EF4-FFF2-40B4-BE49-F238E27FC236}">
                <a16:creationId xmlns:a16="http://schemas.microsoft.com/office/drawing/2014/main" id="{BBB2C33A-3D86-494C-831C-49E185BA47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603" y="2569299"/>
            <a:ext cx="3414407" cy="2151992"/>
          </a:xfrm>
          <a:prstGeom prst="rect">
            <a:avLst/>
          </a:prstGeom>
        </p:spPr>
      </p:pic>
      <p:sp>
        <p:nvSpPr>
          <p:cNvPr id="8" name="TextBox 7">
            <a:extLst>
              <a:ext uri="{FF2B5EF4-FFF2-40B4-BE49-F238E27FC236}">
                <a16:creationId xmlns:a16="http://schemas.microsoft.com/office/drawing/2014/main" id="{046F16AB-849B-4477-A6EB-C6E5431CA61C}"/>
              </a:ext>
            </a:extLst>
          </p:cNvPr>
          <p:cNvSpPr txBox="1"/>
          <p:nvPr/>
        </p:nvSpPr>
        <p:spPr>
          <a:xfrm>
            <a:off x="1906817" y="5776059"/>
            <a:ext cx="7739171" cy="369332"/>
          </a:xfrm>
          <a:prstGeom prst="rect">
            <a:avLst/>
          </a:prstGeom>
          <a:noFill/>
        </p:spPr>
        <p:txBody>
          <a:bodyPr wrap="square" rtlCol="0">
            <a:spAutoFit/>
          </a:bodyPr>
          <a:lstStyle/>
          <a:p>
            <a:r>
              <a:rPr lang="en-GB" dirty="0"/>
              <a:t>Elliot Page – Max Carter – Zachari Cooper – Rebecca Brannum – Joe Wilson</a:t>
            </a:r>
          </a:p>
        </p:txBody>
      </p:sp>
      <p:pic>
        <p:nvPicPr>
          <p:cNvPr id="10" name="Picture 9">
            <a:extLst>
              <a:ext uri="{FF2B5EF4-FFF2-40B4-BE49-F238E27FC236}">
                <a16:creationId xmlns:a16="http://schemas.microsoft.com/office/drawing/2014/main" id="{4E596BB1-81C0-4A9D-AF89-5E264D6D78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9163" y="2655597"/>
            <a:ext cx="3607941" cy="1825618"/>
          </a:xfrm>
          <a:prstGeom prst="rect">
            <a:avLst/>
          </a:prstGeom>
        </p:spPr>
      </p:pic>
    </p:spTree>
    <p:extLst>
      <p:ext uri="{BB962C8B-B14F-4D97-AF65-F5344CB8AC3E}">
        <p14:creationId xmlns:p14="http://schemas.microsoft.com/office/powerpoint/2010/main" val="275552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E4AF-F7ED-4B09-918E-8A07ACAEE2B9}"/>
              </a:ext>
            </a:extLst>
          </p:cNvPr>
          <p:cNvSpPr>
            <a:spLocks noGrp="1"/>
          </p:cNvSpPr>
          <p:nvPr>
            <p:ph type="title"/>
          </p:nvPr>
        </p:nvSpPr>
        <p:spPr/>
        <p:txBody>
          <a:bodyPr/>
          <a:lstStyle/>
          <a:p>
            <a:pPr algn="ctr"/>
            <a:r>
              <a:rPr lang="en-GB" dirty="0"/>
              <a:t>What is </a:t>
            </a:r>
            <a:r>
              <a:rPr lang="en-GB" i="1" dirty="0"/>
              <a:t>Go Nuts</a:t>
            </a:r>
            <a:r>
              <a:rPr lang="en-GB" dirty="0"/>
              <a:t>?</a:t>
            </a:r>
          </a:p>
        </p:txBody>
      </p:sp>
      <p:sp>
        <p:nvSpPr>
          <p:cNvPr id="3" name="Content Placeholder 2">
            <a:extLst>
              <a:ext uri="{FF2B5EF4-FFF2-40B4-BE49-F238E27FC236}">
                <a16:creationId xmlns:a16="http://schemas.microsoft.com/office/drawing/2014/main" id="{D8CA3B48-BFC3-4CE8-ABA5-33DE2BF3D214}"/>
              </a:ext>
            </a:extLst>
          </p:cNvPr>
          <p:cNvSpPr>
            <a:spLocks noGrp="1"/>
          </p:cNvSpPr>
          <p:nvPr>
            <p:ph idx="1"/>
          </p:nvPr>
        </p:nvSpPr>
        <p:spPr>
          <a:xfrm>
            <a:off x="1120000" y="1825625"/>
            <a:ext cx="10233800" cy="3538855"/>
          </a:xfrm>
        </p:spPr>
        <p:txBody>
          <a:bodyPr/>
          <a:lstStyle/>
          <a:p>
            <a:r>
              <a:rPr lang="en-GB" dirty="0"/>
              <a:t>A competitive networked multiplayer racing game</a:t>
            </a:r>
          </a:p>
          <a:p>
            <a:r>
              <a:rPr lang="en-GB" dirty="0"/>
              <a:t>3-5 players</a:t>
            </a:r>
          </a:p>
          <a:p>
            <a:r>
              <a:rPr lang="en-GB" dirty="0"/>
              <a:t>Simultaneous, symmetric gameplay</a:t>
            </a:r>
          </a:p>
          <a:p>
            <a:r>
              <a:rPr lang="en-GB" dirty="0"/>
              <a:t>PC standalone</a:t>
            </a:r>
          </a:p>
          <a:p>
            <a:r>
              <a:rPr lang="en-GB" dirty="0"/>
              <a:t>Keyboard &amp; Mouse</a:t>
            </a:r>
          </a:p>
          <a:p>
            <a:r>
              <a:rPr lang="en-GB" dirty="0"/>
              <a:t>Approx. 6 minutes of desired playtime per round</a:t>
            </a:r>
          </a:p>
        </p:txBody>
      </p:sp>
      <p:pic>
        <p:nvPicPr>
          <p:cNvPr id="4" name="Picture 3">
            <a:extLst>
              <a:ext uri="{FF2B5EF4-FFF2-40B4-BE49-F238E27FC236}">
                <a16:creationId xmlns:a16="http://schemas.microsoft.com/office/drawing/2014/main" id="{06FB59FE-B52F-4C2C-9438-8BA2BF049E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spTree>
    <p:extLst>
      <p:ext uri="{BB962C8B-B14F-4D97-AF65-F5344CB8AC3E}">
        <p14:creationId xmlns:p14="http://schemas.microsoft.com/office/powerpoint/2010/main" val="1489102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steamuserimages-a.akamaihd.net/ugc/36345672124925996/8A0CF7DE61FB332303E8C4447EA50D673DE9DE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9455" y="3976061"/>
            <a:ext cx="2020563" cy="27142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43D610-4505-47F9-8744-878655395FD3}"/>
              </a:ext>
            </a:extLst>
          </p:cNvPr>
          <p:cNvSpPr>
            <a:spLocks noGrp="1"/>
          </p:cNvSpPr>
          <p:nvPr>
            <p:ph type="title"/>
          </p:nvPr>
        </p:nvSpPr>
        <p:spPr/>
        <p:txBody>
          <a:bodyPr/>
          <a:lstStyle/>
          <a:p>
            <a:pPr algn="ctr"/>
            <a:r>
              <a:rPr lang="en-GB" dirty="0"/>
              <a:t>Who is it for?</a:t>
            </a:r>
          </a:p>
        </p:txBody>
      </p:sp>
      <p:sp>
        <p:nvSpPr>
          <p:cNvPr id="3" name="Content Placeholder 2">
            <a:extLst>
              <a:ext uri="{FF2B5EF4-FFF2-40B4-BE49-F238E27FC236}">
                <a16:creationId xmlns:a16="http://schemas.microsoft.com/office/drawing/2014/main" id="{11AD7357-80CD-434C-A730-12B8A62A81E7}"/>
              </a:ext>
            </a:extLst>
          </p:cNvPr>
          <p:cNvSpPr>
            <a:spLocks noGrp="1"/>
          </p:cNvSpPr>
          <p:nvPr>
            <p:ph idx="1"/>
          </p:nvPr>
        </p:nvSpPr>
        <p:spPr/>
        <p:txBody>
          <a:bodyPr/>
          <a:lstStyle/>
          <a:p>
            <a:r>
              <a:rPr lang="en-GB" dirty="0"/>
              <a:t>Males aged 10-15</a:t>
            </a:r>
          </a:p>
          <a:p>
            <a:endParaRPr lang="en-GB" dirty="0"/>
          </a:p>
          <a:p>
            <a:r>
              <a:rPr lang="en-GB" dirty="0"/>
              <a:t>Fans of mascot-driven games (e.g. Ratchet and Clank, Sonic etc.).</a:t>
            </a:r>
          </a:p>
          <a:p>
            <a:r>
              <a:rPr lang="en-GB" dirty="0"/>
              <a:t>Interested in multiplayer competitive skill-based games (TF2).</a:t>
            </a:r>
          </a:p>
        </p:txBody>
      </p:sp>
      <p:pic>
        <p:nvPicPr>
          <p:cNvPr id="4" name="Picture 3">
            <a:extLst>
              <a:ext uri="{FF2B5EF4-FFF2-40B4-BE49-F238E27FC236}">
                <a16:creationId xmlns:a16="http://schemas.microsoft.com/office/drawing/2014/main" id="{90BB4250-BB84-4AC9-883A-0733A04A65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pic>
        <p:nvPicPr>
          <p:cNvPr id="1026" name="Picture 2" descr="http://www.smashbros.com/images/character/sonic/m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455" y="3886200"/>
            <a:ext cx="2770505" cy="2770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vignette.wikia.nocookie.net/ratchet/images/c/ca/Ratchet_All-Stars.png/revision/latest/scale-to-width-down/180?cb=201209061105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3773" y="3954488"/>
            <a:ext cx="1978025" cy="2714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1590" y="4035434"/>
            <a:ext cx="1755730" cy="252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066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AB90-DF75-472E-AD77-3775F01A98B3}"/>
              </a:ext>
            </a:extLst>
          </p:cNvPr>
          <p:cNvSpPr>
            <a:spLocks noGrp="1"/>
          </p:cNvSpPr>
          <p:nvPr>
            <p:ph type="title"/>
          </p:nvPr>
        </p:nvSpPr>
        <p:spPr/>
        <p:txBody>
          <a:bodyPr/>
          <a:lstStyle/>
          <a:p>
            <a:pPr algn="ctr"/>
            <a:r>
              <a:rPr lang="en-GB" dirty="0"/>
              <a:t>Emotions and Challenges</a:t>
            </a:r>
          </a:p>
        </p:txBody>
      </p:sp>
      <p:sp>
        <p:nvSpPr>
          <p:cNvPr id="3" name="Content Placeholder 2">
            <a:extLst>
              <a:ext uri="{FF2B5EF4-FFF2-40B4-BE49-F238E27FC236}">
                <a16:creationId xmlns:a16="http://schemas.microsoft.com/office/drawing/2014/main" id="{69EA60D7-4061-409A-8161-30DF4AA1AE8A}"/>
              </a:ext>
            </a:extLst>
          </p:cNvPr>
          <p:cNvSpPr>
            <a:spLocks noGrp="1"/>
          </p:cNvSpPr>
          <p:nvPr>
            <p:ph idx="1"/>
          </p:nvPr>
        </p:nvSpPr>
        <p:spPr>
          <a:xfrm>
            <a:off x="1120000" y="2357574"/>
            <a:ext cx="3585165" cy="4351338"/>
          </a:xfrm>
        </p:spPr>
        <p:txBody>
          <a:bodyPr/>
          <a:lstStyle/>
          <a:p>
            <a:r>
              <a:rPr lang="en-GB" dirty="0"/>
              <a:t>Tension and release</a:t>
            </a:r>
          </a:p>
          <a:p>
            <a:r>
              <a:rPr lang="en-GB" dirty="0"/>
              <a:t>Fiero</a:t>
            </a:r>
          </a:p>
          <a:p>
            <a:pPr marL="0" indent="0">
              <a:buNone/>
            </a:pPr>
            <a:endParaRPr lang="en-GB" dirty="0"/>
          </a:p>
          <a:p>
            <a:r>
              <a:rPr lang="en-GB" dirty="0"/>
              <a:t>Physical challenges</a:t>
            </a:r>
          </a:p>
          <a:p>
            <a:pPr lvl="1"/>
            <a:r>
              <a:rPr lang="en-GB" dirty="0"/>
              <a:t>Twitch</a:t>
            </a:r>
          </a:p>
          <a:p>
            <a:pPr lvl="1"/>
            <a:r>
              <a:rPr lang="en-GB" dirty="0"/>
              <a:t>Dexterity</a:t>
            </a:r>
          </a:p>
          <a:p>
            <a:pPr lvl="1"/>
            <a:r>
              <a:rPr lang="en-GB" dirty="0"/>
              <a:t>Precision</a:t>
            </a:r>
          </a:p>
          <a:p>
            <a:pPr lvl="1"/>
            <a:endParaRPr lang="en-GB" dirty="0"/>
          </a:p>
        </p:txBody>
      </p:sp>
      <p:pic>
        <p:nvPicPr>
          <p:cNvPr id="4" name="Picture 3">
            <a:extLst>
              <a:ext uri="{FF2B5EF4-FFF2-40B4-BE49-F238E27FC236}">
                <a16:creationId xmlns:a16="http://schemas.microsoft.com/office/drawing/2014/main" id="{741B2568-12CC-4C2F-B04D-B5FDE1AFA7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sp>
        <p:nvSpPr>
          <p:cNvPr id="5" name="Content Placeholder 2">
            <a:extLst>
              <a:ext uri="{FF2B5EF4-FFF2-40B4-BE49-F238E27FC236}">
                <a16:creationId xmlns:a16="http://schemas.microsoft.com/office/drawing/2014/main" id="{188A2E33-672F-496D-9FED-A7EDEB426E8B}"/>
              </a:ext>
            </a:extLst>
          </p:cNvPr>
          <p:cNvSpPr txBox="1">
            <a:spLocks/>
          </p:cNvSpPr>
          <p:nvPr/>
        </p:nvSpPr>
        <p:spPr>
          <a:xfrm>
            <a:off x="4900336" y="3394818"/>
            <a:ext cx="3585165" cy="2962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a:p>
            <a:r>
              <a:rPr lang="en-GB" dirty="0"/>
              <a:t>Mental challenges</a:t>
            </a:r>
          </a:p>
          <a:p>
            <a:pPr lvl="1"/>
            <a:r>
              <a:rPr lang="en-GB" dirty="0"/>
              <a:t>Prediction</a:t>
            </a:r>
          </a:p>
          <a:p>
            <a:pPr lvl="1"/>
            <a:r>
              <a:rPr lang="en-GB" dirty="0"/>
              <a:t>Strategy</a:t>
            </a:r>
          </a:p>
          <a:p>
            <a:pPr lvl="1"/>
            <a:r>
              <a:rPr lang="en-GB" dirty="0"/>
              <a:t>Memorisation</a:t>
            </a:r>
          </a:p>
          <a:p>
            <a:pPr lvl="1"/>
            <a:r>
              <a:rPr lang="en-GB" dirty="0"/>
              <a:t>Coordination</a:t>
            </a:r>
          </a:p>
          <a:p>
            <a:pPr lvl="1"/>
            <a:endParaRPr lang="en-GB" dirty="0"/>
          </a:p>
        </p:txBody>
      </p:sp>
      <p:pic>
        <p:nvPicPr>
          <p:cNvPr id="7" name="Picture 6">
            <a:extLst>
              <a:ext uri="{FF2B5EF4-FFF2-40B4-BE49-F238E27FC236}">
                <a16:creationId xmlns:a16="http://schemas.microsoft.com/office/drawing/2014/main" id="{7194B06A-984C-4517-A89C-2217CCE7E6D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231" b="89878" l="10000" r="90000">
                        <a14:foregroundMark x1="29833" y1="14572" x2="32167" y2="9344"/>
                        <a14:foregroundMark x1="30667" y1="13682" x2="36167" y2="9121"/>
                        <a14:foregroundMark x1="32167" y1="8788" x2="32167" y2="8788"/>
                        <a14:foregroundMark x1="29833" y1="12903" x2="26833" y2="10456"/>
                        <a14:foregroundMark x1="38167" y1="23026" x2="44833" y2="15573"/>
                        <a14:foregroundMark x1="42500" y1="16685" x2="39667" y2="19577"/>
                        <a14:foregroundMark x1="39500" y1="18799" x2="42667" y2="16129"/>
                        <a14:foregroundMark x1="38667" y1="20245" x2="43167" y2="16129"/>
                        <a14:foregroundMark x1="49667" y1="19577" x2="54500" y2="22469"/>
                        <a14:foregroundMark x1="55333" y1="23137" x2="49500" y2="18687"/>
                        <a14:foregroundMark x1="54333" y1="23026" x2="53167" y2="19577"/>
                        <a14:foregroundMark x1="53000" y1="21913" x2="50000" y2="19021"/>
                        <a14:foregroundMark x1="63333" y1="24917" x2="61500" y2="33927"/>
                        <a14:foregroundMark x1="61500" y1="33927" x2="48333" y2="29255"/>
                        <a14:foregroundMark x1="66167" y1="28365" x2="65500" y2="26363"/>
                        <a14:foregroundMark x1="68500" y1="26919" x2="72500" y2="28142"/>
                        <a14:foregroundMark x1="67667" y1="27697" x2="72500" y2="31257"/>
                        <a14:foregroundMark x1="28167" y1="23693" x2="37833" y2="68743"/>
                        <a14:foregroundMark x1="37833" y1="68743" x2="37500" y2="58398"/>
                        <a14:foregroundMark x1="37500" y1="58398" x2="39167" y2="69633"/>
                        <a14:foregroundMark x1="39167" y1="69633" x2="29000" y2="76307"/>
                        <a14:foregroundMark x1="29000" y1="76307" x2="36333" y2="68187"/>
                        <a14:foregroundMark x1="36333" y1="68187" x2="38167" y2="58509"/>
                        <a14:foregroundMark x1="38167" y1="58509" x2="29000" y2="40378"/>
                        <a14:foregroundMark x1="29000" y1="40378" x2="28500" y2="30701"/>
                        <a14:foregroundMark x1="28500" y1="30701" x2="33000" y2="40267"/>
                        <a14:foregroundMark x1="33000" y1="40267" x2="32000" y2="49722"/>
                        <a14:foregroundMark x1="32000" y1="49722" x2="37333" y2="67853"/>
                        <a14:foregroundMark x1="37333" y1="67853" x2="37000" y2="58065"/>
                        <a14:foregroundMark x1="37000" y1="58065" x2="35500" y2="69077"/>
                        <a14:foregroundMark x1="33000" y1="8231" x2="32500" y2="8454"/>
                      </a14:backgroundRemoval>
                    </a14:imgEffect>
                  </a14:imgLayer>
                </a14:imgProps>
              </a:ext>
              <a:ext uri="{28A0092B-C50C-407E-A947-70E740481C1C}">
                <a14:useLocalDpi xmlns:a14="http://schemas.microsoft.com/office/drawing/2010/main" val="0"/>
              </a:ext>
            </a:extLst>
          </a:blip>
          <a:srcRect b="134"/>
          <a:stretch/>
        </p:blipFill>
        <p:spPr>
          <a:xfrm>
            <a:off x="8397953" y="2665733"/>
            <a:ext cx="3615708" cy="5410233"/>
          </a:xfrm>
          <a:prstGeom prst="rect">
            <a:avLst/>
          </a:prstGeom>
        </p:spPr>
      </p:pic>
      <p:sp>
        <p:nvSpPr>
          <p:cNvPr id="6" name="Trapezoid 5">
            <a:extLst>
              <a:ext uri="{FF2B5EF4-FFF2-40B4-BE49-F238E27FC236}">
                <a16:creationId xmlns:a16="http://schemas.microsoft.com/office/drawing/2014/main" id="{9E27CA8B-87AE-4836-AFE1-237EF243FF12}"/>
              </a:ext>
            </a:extLst>
          </p:cNvPr>
          <p:cNvSpPr/>
          <p:nvPr/>
        </p:nvSpPr>
        <p:spPr>
          <a:xfrm rot="10514183">
            <a:off x="8657617" y="1303506"/>
            <a:ext cx="97276" cy="194553"/>
          </a:xfrm>
          <a:prstGeom prst="trapezoid">
            <a:avLst/>
          </a:prstGeom>
          <a:solidFill>
            <a:srgbClr val="70483F"/>
          </a:solidFill>
          <a:ln>
            <a:solidFill>
              <a:srgbClr val="7048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www.pngall.com/wp-content/uploads/2016/02/Acorn-PNG-2.png">
            <a:extLst>
              <a:ext uri="{FF2B5EF4-FFF2-40B4-BE49-F238E27FC236}">
                <a16:creationId xmlns:a16="http://schemas.microsoft.com/office/drawing/2014/main" id="{9E2A1BC0-34D3-487F-ADD1-D464A60A14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870631">
            <a:off x="7886393" y="1512218"/>
            <a:ext cx="1851431" cy="123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00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ameLoopPNG.png"/>
          <p:cNvPicPr>
            <a:picLocks noChangeAspect="1"/>
          </p:cNvPicPr>
          <p:nvPr/>
        </p:nvPicPr>
        <p:blipFill>
          <a:blip r:embed="rId3" cstate="print">
            <a:duotone>
              <a:schemeClr val="accent6">
                <a:shade val="45000"/>
                <a:satMod val="135000"/>
              </a:schemeClr>
              <a:prstClr val="white"/>
            </a:duotone>
          </a:blip>
          <a:stretch>
            <a:fillRect/>
          </a:stretch>
        </p:blipFill>
        <p:spPr>
          <a:xfrm>
            <a:off x="603100" y="1148889"/>
            <a:ext cx="5261726" cy="5261726"/>
          </a:xfrm>
          <a:prstGeom prst="rect">
            <a:avLst/>
          </a:prstGeom>
        </p:spPr>
      </p:pic>
      <p:sp>
        <p:nvSpPr>
          <p:cNvPr id="8" name="Oval 7">
            <a:extLst>
              <a:ext uri="{FF2B5EF4-FFF2-40B4-BE49-F238E27FC236}">
                <a16:creationId xmlns:a16="http://schemas.microsoft.com/office/drawing/2014/main" id="{552A35DA-0C5D-44FA-9872-AC54B0A3A4D7}"/>
              </a:ext>
            </a:extLst>
          </p:cNvPr>
          <p:cNvSpPr/>
          <p:nvPr/>
        </p:nvSpPr>
        <p:spPr>
          <a:xfrm>
            <a:off x="3056644" y="3204035"/>
            <a:ext cx="177319" cy="2031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5ACCF0E-D6FE-421E-BA99-91383EEB7C52}"/>
              </a:ext>
            </a:extLst>
          </p:cNvPr>
          <p:cNvSpPr>
            <a:spLocks noGrp="1"/>
          </p:cNvSpPr>
          <p:nvPr>
            <p:ph type="title"/>
          </p:nvPr>
        </p:nvSpPr>
        <p:spPr/>
        <p:txBody>
          <a:bodyPr/>
          <a:lstStyle/>
          <a:p>
            <a:pPr algn="ctr"/>
            <a:r>
              <a:rPr lang="en-GB" dirty="0"/>
              <a:t>What did they do?</a:t>
            </a:r>
          </a:p>
        </p:txBody>
      </p:sp>
      <p:pic>
        <p:nvPicPr>
          <p:cNvPr id="4" name="Picture 3">
            <a:extLst>
              <a:ext uri="{FF2B5EF4-FFF2-40B4-BE49-F238E27FC236}">
                <a16:creationId xmlns:a16="http://schemas.microsoft.com/office/drawing/2014/main" id="{89F1976A-F61B-4422-9B67-C0F0012520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sp>
        <p:nvSpPr>
          <p:cNvPr id="5" name="Content Placeholder 2">
            <a:extLst>
              <a:ext uri="{FF2B5EF4-FFF2-40B4-BE49-F238E27FC236}">
                <a16:creationId xmlns:a16="http://schemas.microsoft.com/office/drawing/2014/main" id="{85BD8BDC-A299-4E5C-9207-6B1ABA39F3E9}"/>
              </a:ext>
            </a:extLst>
          </p:cNvPr>
          <p:cNvSpPr txBox="1">
            <a:spLocks/>
          </p:cNvSpPr>
          <p:nvPr/>
        </p:nvSpPr>
        <p:spPr>
          <a:xfrm>
            <a:off x="1098446" y="2934833"/>
            <a:ext cx="10233800" cy="22835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3200" dirty="0"/>
              <a:t>Overall goal:</a:t>
            </a:r>
          </a:p>
          <a:p>
            <a:pPr marL="457200" lvl="1" indent="0" algn="r">
              <a:buNone/>
            </a:pPr>
            <a:r>
              <a:rPr lang="en-GB" sz="2800" dirty="0"/>
              <a:t>Obtain 3 nuts before anyone else.</a:t>
            </a:r>
          </a:p>
          <a:p>
            <a:pPr marL="914400" lvl="2" indent="0" algn="r">
              <a:buNone/>
            </a:pPr>
            <a:r>
              <a:rPr lang="en-GB" sz="2400" dirty="0"/>
              <a:t>Descend the hill</a:t>
            </a:r>
          </a:p>
          <a:p>
            <a:pPr marL="914400" lvl="2" indent="0" algn="r">
              <a:buNone/>
            </a:pPr>
            <a:r>
              <a:rPr lang="en-GB" sz="2400" dirty="0"/>
              <a:t>Grab a nut</a:t>
            </a:r>
          </a:p>
          <a:p>
            <a:pPr marL="914400" lvl="2" indent="0" algn="r">
              <a:buNone/>
            </a:pPr>
            <a:r>
              <a:rPr lang="en-GB" sz="2400" dirty="0"/>
              <a:t>Return to base</a:t>
            </a:r>
          </a:p>
        </p:txBody>
      </p:sp>
      <p:pic>
        <p:nvPicPr>
          <p:cNvPr id="7" name="Picture 6">
            <a:extLst>
              <a:ext uri="{FF2B5EF4-FFF2-40B4-BE49-F238E27FC236}">
                <a16:creationId xmlns:a16="http://schemas.microsoft.com/office/drawing/2014/main" id="{51BCDF80-65A3-4CB9-9B75-EAC219AA4963}"/>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243199" y="2473150"/>
            <a:ext cx="1981528" cy="1981528"/>
          </a:xfrm>
          <a:prstGeom prst="rect">
            <a:avLst/>
          </a:prstGeom>
        </p:spPr>
      </p:pic>
    </p:spTree>
    <p:extLst>
      <p:ext uri="{BB962C8B-B14F-4D97-AF65-F5344CB8AC3E}">
        <p14:creationId xmlns:p14="http://schemas.microsoft.com/office/powerpoint/2010/main" val="2716024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18C7-CAD2-4A55-8CED-01B5365C1260}"/>
              </a:ext>
            </a:extLst>
          </p:cNvPr>
          <p:cNvSpPr>
            <a:spLocks noGrp="1"/>
          </p:cNvSpPr>
          <p:nvPr>
            <p:ph type="title"/>
          </p:nvPr>
        </p:nvSpPr>
        <p:spPr/>
        <p:txBody>
          <a:bodyPr/>
          <a:lstStyle/>
          <a:p>
            <a:pPr algn="ctr"/>
            <a:r>
              <a:rPr lang="en-GB" dirty="0"/>
              <a:t>What did it look like?</a:t>
            </a:r>
          </a:p>
        </p:txBody>
      </p:sp>
      <p:pic>
        <p:nvPicPr>
          <p:cNvPr id="6" name="Content Placeholder 5">
            <a:extLst>
              <a:ext uri="{FF2B5EF4-FFF2-40B4-BE49-F238E27FC236}">
                <a16:creationId xmlns:a16="http://schemas.microsoft.com/office/drawing/2014/main" id="{DAE12B24-F807-495D-90F7-62B7790B187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7725" y="1881998"/>
            <a:ext cx="2326704" cy="1938920"/>
          </a:xfrm>
        </p:spPr>
      </p:pic>
      <p:pic>
        <p:nvPicPr>
          <p:cNvPr id="4" name="Picture 3">
            <a:extLst>
              <a:ext uri="{FF2B5EF4-FFF2-40B4-BE49-F238E27FC236}">
                <a16:creationId xmlns:a16="http://schemas.microsoft.com/office/drawing/2014/main" id="{08DD0372-F361-4655-AFE7-2855BB1649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pic>
        <p:nvPicPr>
          <p:cNvPr id="8" name="Picture 7">
            <a:extLst>
              <a:ext uri="{FF2B5EF4-FFF2-40B4-BE49-F238E27FC236}">
                <a16:creationId xmlns:a16="http://schemas.microsoft.com/office/drawing/2014/main" id="{FA4961E7-DDCE-492B-9E32-EA4461B5A6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7423"/>
          <a:stretch/>
        </p:blipFill>
        <p:spPr>
          <a:xfrm>
            <a:off x="904876" y="4782806"/>
            <a:ext cx="2325434" cy="1586463"/>
          </a:xfrm>
          <a:prstGeom prst="rect">
            <a:avLst/>
          </a:prstGeom>
        </p:spPr>
      </p:pic>
      <p:pic>
        <p:nvPicPr>
          <p:cNvPr id="10" name="Picture 9">
            <a:extLst>
              <a:ext uri="{FF2B5EF4-FFF2-40B4-BE49-F238E27FC236}">
                <a16:creationId xmlns:a16="http://schemas.microsoft.com/office/drawing/2014/main" id="{597A64EE-AE78-46DC-B8C0-26A00BA282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2919" y="3455211"/>
            <a:ext cx="3080658" cy="1732870"/>
          </a:xfrm>
          <a:prstGeom prst="rect">
            <a:avLst/>
          </a:prstGeom>
        </p:spPr>
      </p:pic>
      <p:pic>
        <p:nvPicPr>
          <p:cNvPr id="1027" name="Picture 3"/>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30000"/>
                    </a14:imgEffect>
                  </a14:imgLayer>
                </a14:imgProps>
              </a:ext>
            </a:extLst>
          </a:blip>
          <a:srcRect/>
          <a:stretch>
            <a:fillRect/>
          </a:stretch>
        </p:blipFill>
        <p:spPr bwMode="auto">
          <a:xfrm>
            <a:off x="6090707" y="2457450"/>
            <a:ext cx="5892800" cy="3314701"/>
          </a:xfrm>
          <a:prstGeom prst="rect">
            <a:avLst/>
          </a:prstGeom>
          <a:noFill/>
          <a:ln w="9525">
            <a:noFill/>
            <a:miter lim="800000"/>
            <a:headEnd/>
            <a:tailEnd/>
          </a:ln>
        </p:spPr>
      </p:pic>
      <p:cxnSp>
        <p:nvCxnSpPr>
          <p:cNvPr id="13" name="Straight Arrow Connector 12">
            <a:extLst>
              <a:ext uri="{FF2B5EF4-FFF2-40B4-BE49-F238E27FC236}">
                <a16:creationId xmlns:a16="http://schemas.microsoft.com/office/drawing/2014/main" id="{516D49CA-B0F7-4E22-BD32-A5CDD1926868}"/>
              </a:ext>
            </a:extLst>
          </p:cNvPr>
          <p:cNvCxnSpPr>
            <a:cxnSpLocks/>
          </p:cNvCxnSpPr>
          <p:nvPr/>
        </p:nvCxnSpPr>
        <p:spPr>
          <a:xfrm>
            <a:off x="5486400" y="4378796"/>
            <a:ext cx="604307" cy="0"/>
          </a:xfrm>
          <a:prstGeom prst="straightConnector1">
            <a:avLst/>
          </a:prstGeom>
          <a:ln w="76200">
            <a:solidFill>
              <a:schemeClr val="accent6"/>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5535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5D28-3B81-4B35-B6F7-3DCAF5E34A9E}"/>
              </a:ext>
            </a:extLst>
          </p:cNvPr>
          <p:cNvSpPr>
            <a:spLocks noGrp="1"/>
          </p:cNvSpPr>
          <p:nvPr>
            <p:ph type="title"/>
          </p:nvPr>
        </p:nvSpPr>
        <p:spPr/>
        <p:txBody>
          <a:bodyPr/>
          <a:lstStyle/>
          <a:p>
            <a:pPr algn="ctr"/>
            <a:r>
              <a:rPr lang="en-GB" dirty="0"/>
              <a:t>Gameplay &amp; Feedback</a:t>
            </a:r>
          </a:p>
        </p:txBody>
      </p:sp>
      <p:pic>
        <p:nvPicPr>
          <p:cNvPr id="4" name="Picture 3">
            <a:extLst>
              <a:ext uri="{FF2B5EF4-FFF2-40B4-BE49-F238E27FC236}">
                <a16:creationId xmlns:a16="http://schemas.microsoft.com/office/drawing/2014/main" id="{8A06DB27-579B-48E2-ACEB-09CAC9579B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sp>
        <p:nvSpPr>
          <p:cNvPr id="5" name="Rectangle 4"/>
          <p:cNvSpPr/>
          <p:nvPr/>
        </p:nvSpPr>
        <p:spPr>
          <a:xfrm>
            <a:off x="3048000" y="2268236"/>
            <a:ext cx="6096000" cy="646331"/>
          </a:xfrm>
          <a:prstGeom prst="rect">
            <a:avLst/>
          </a:prstGeom>
        </p:spPr>
        <p:txBody>
          <a:bodyPr wrap="square">
            <a:spAutoFit/>
          </a:bodyPr>
          <a:lstStyle/>
          <a:p>
            <a:pPr algn="ctr"/>
            <a:r>
              <a:rPr lang="en-GB" sz="3600" b="1" dirty="0">
                <a:hlinkClick r:id="rId3"/>
              </a:rPr>
              <a:t>Multiplayer Gameplay</a:t>
            </a:r>
            <a:endParaRPr lang="en-GB" sz="3600" b="1" dirty="0"/>
          </a:p>
        </p:txBody>
      </p:sp>
      <p:sp>
        <p:nvSpPr>
          <p:cNvPr id="6" name="Content Placeholder 2">
            <a:extLst>
              <a:ext uri="{FF2B5EF4-FFF2-40B4-BE49-F238E27FC236}">
                <a16:creationId xmlns:a16="http://schemas.microsoft.com/office/drawing/2014/main" id="{BF3B7492-9688-4938-B97A-70B0070AAF46}"/>
              </a:ext>
            </a:extLst>
          </p:cNvPr>
          <p:cNvSpPr txBox="1">
            <a:spLocks/>
          </p:cNvSpPr>
          <p:nvPr/>
        </p:nvSpPr>
        <p:spPr>
          <a:xfrm>
            <a:off x="2891914" y="1710784"/>
            <a:ext cx="6408172" cy="6872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600" b="1" u="sng" dirty="0">
                <a:solidFill>
                  <a:schemeClr val="tx1"/>
                </a:solidFill>
                <a:hlinkClick r:id="rId4"/>
              </a:rPr>
              <a:t>Player Perspective</a:t>
            </a:r>
            <a:endParaRPr lang="en-GB" sz="3600" b="1" u="sng" dirty="0">
              <a:solidFill>
                <a:schemeClr val="tx1"/>
              </a:solidFill>
            </a:endParaRPr>
          </a:p>
        </p:txBody>
      </p:sp>
      <p:sp>
        <p:nvSpPr>
          <p:cNvPr id="9" name="Content Placeholder 2">
            <a:extLst>
              <a:ext uri="{FF2B5EF4-FFF2-40B4-BE49-F238E27FC236}">
                <a16:creationId xmlns:a16="http://schemas.microsoft.com/office/drawing/2014/main" id="{D7B3F1BE-97A4-4B56-87DC-89AD72D54A74}"/>
              </a:ext>
            </a:extLst>
          </p:cNvPr>
          <p:cNvSpPr>
            <a:spLocks noGrp="1"/>
          </p:cNvSpPr>
          <p:nvPr>
            <p:ph idx="1"/>
          </p:nvPr>
        </p:nvSpPr>
        <p:spPr>
          <a:xfrm>
            <a:off x="5291971" y="3429000"/>
            <a:ext cx="6756003" cy="2720591"/>
          </a:xfrm>
        </p:spPr>
        <p:txBody>
          <a:bodyPr/>
          <a:lstStyle/>
          <a:p>
            <a:r>
              <a:rPr lang="en-GB" dirty="0"/>
              <a:t>Enjoyed the multiplayer</a:t>
            </a:r>
          </a:p>
          <a:p>
            <a:r>
              <a:rPr lang="en-GB" dirty="0"/>
              <a:t>The grapple was fun to use</a:t>
            </a:r>
          </a:p>
          <a:p>
            <a:r>
              <a:rPr lang="en-GB" dirty="0"/>
              <a:t>“I had no idea where to go”</a:t>
            </a:r>
          </a:p>
          <a:p>
            <a:r>
              <a:rPr lang="en-GB" dirty="0"/>
              <a:t>Hard to scale some buildings</a:t>
            </a:r>
          </a:p>
          <a:p>
            <a:r>
              <a:rPr lang="en-GB" dirty="0"/>
              <a:t>Couldn’t see the grapple cooldown timer</a:t>
            </a:r>
          </a:p>
        </p:txBody>
      </p:sp>
      <p:pic>
        <p:nvPicPr>
          <p:cNvPr id="10" name="Picture 3">
            <a:extLst>
              <a:ext uri="{FF2B5EF4-FFF2-40B4-BE49-F238E27FC236}">
                <a16:creationId xmlns:a16="http://schemas.microsoft.com/office/drawing/2014/main" id="{197A4976-6519-4AF3-B7CE-4C8A47D2C2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09" t="24946" r="24889" b="9806"/>
          <a:stretch/>
        </p:blipFill>
        <p:spPr bwMode="auto">
          <a:xfrm>
            <a:off x="938683" y="3485520"/>
            <a:ext cx="3805009" cy="236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932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DAB9-DEFC-4D80-88FC-39CE49C507CC}"/>
              </a:ext>
            </a:extLst>
          </p:cNvPr>
          <p:cNvSpPr>
            <a:spLocks noGrp="1"/>
          </p:cNvSpPr>
          <p:nvPr>
            <p:ph type="title"/>
          </p:nvPr>
        </p:nvSpPr>
        <p:spPr/>
        <p:txBody>
          <a:bodyPr/>
          <a:lstStyle/>
          <a:p>
            <a:pPr algn="ctr"/>
            <a:r>
              <a:rPr lang="en-GB" dirty="0"/>
              <a:t>Why are we changing it?</a:t>
            </a:r>
          </a:p>
        </p:txBody>
      </p:sp>
      <p:sp>
        <p:nvSpPr>
          <p:cNvPr id="3" name="Content Placeholder 2">
            <a:extLst>
              <a:ext uri="{FF2B5EF4-FFF2-40B4-BE49-F238E27FC236}">
                <a16:creationId xmlns:a16="http://schemas.microsoft.com/office/drawing/2014/main" id="{7B8810AD-E8E9-4F9B-8947-DF0FD6BC97A3}"/>
              </a:ext>
            </a:extLst>
          </p:cNvPr>
          <p:cNvSpPr>
            <a:spLocks noGrp="1"/>
          </p:cNvSpPr>
          <p:nvPr>
            <p:ph idx="1"/>
          </p:nvPr>
        </p:nvSpPr>
        <p:spPr/>
        <p:txBody>
          <a:bodyPr/>
          <a:lstStyle/>
          <a:p>
            <a:r>
              <a:rPr lang="en-GB" dirty="0"/>
              <a:t>Glide rarely being used</a:t>
            </a:r>
          </a:p>
          <a:p>
            <a:r>
              <a:rPr lang="en-GB" dirty="0"/>
              <a:t>Glide allowed players to ignore platforming</a:t>
            </a:r>
          </a:p>
          <a:p>
            <a:r>
              <a:rPr lang="en-GB" dirty="0"/>
              <a:t>No sense of direction</a:t>
            </a:r>
          </a:p>
          <a:p>
            <a:r>
              <a:rPr lang="en-GB" dirty="0"/>
              <a:t>Optimal routes</a:t>
            </a:r>
          </a:p>
        </p:txBody>
      </p:sp>
      <p:pic>
        <p:nvPicPr>
          <p:cNvPr id="4" name="Picture 3">
            <a:extLst>
              <a:ext uri="{FF2B5EF4-FFF2-40B4-BE49-F238E27FC236}">
                <a16:creationId xmlns:a16="http://schemas.microsoft.com/office/drawing/2014/main" id="{A95B16A9-3E8E-4407-9DD6-706C6DC07E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sp>
        <p:nvSpPr>
          <p:cNvPr id="5" name="TextBox 4">
            <a:extLst>
              <a:ext uri="{FF2B5EF4-FFF2-40B4-BE49-F238E27FC236}">
                <a16:creationId xmlns:a16="http://schemas.microsoft.com/office/drawing/2014/main" id="{AE841F65-F8E6-44B9-A331-72ABB7C02937}"/>
              </a:ext>
            </a:extLst>
          </p:cNvPr>
          <p:cNvSpPr txBox="1"/>
          <p:nvPr/>
        </p:nvSpPr>
        <p:spPr>
          <a:xfrm rot="21058191">
            <a:off x="3648692" y="4898835"/>
            <a:ext cx="5176417" cy="707886"/>
          </a:xfrm>
          <a:prstGeom prst="rect">
            <a:avLst/>
          </a:prstGeom>
          <a:noFill/>
        </p:spPr>
        <p:txBody>
          <a:bodyPr wrap="none" rtlCol="0">
            <a:spAutoFit/>
          </a:bodyPr>
          <a:lstStyle/>
          <a:p>
            <a:r>
              <a:rPr lang="en-GB" sz="4000" dirty="0">
                <a:solidFill>
                  <a:srgbClr val="FFC000"/>
                </a:solidFill>
              </a:rPr>
              <a:t>INSERT PICTURE HERE</a:t>
            </a:r>
          </a:p>
        </p:txBody>
      </p:sp>
    </p:spTree>
    <p:extLst>
      <p:ext uri="{BB962C8B-B14F-4D97-AF65-F5344CB8AC3E}">
        <p14:creationId xmlns:p14="http://schemas.microsoft.com/office/powerpoint/2010/main" val="122384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DAB9-DEFC-4D80-88FC-39CE49C507CC}"/>
              </a:ext>
            </a:extLst>
          </p:cNvPr>
          <p:cNvSpPr>
            <a:spLocks noGrp="1"/>
          </p:cNvSpPr>
          <p:nvPr>
            <p:ph type="title"/>
          </p:nvPr>
        </p:nvSpPr>
        <p:spPr/>
        <p:txBody>
          <a:bodyPr/>
          <a:lstStyle/>
          <a:p>
            <a:pPr algn="ctr"/>
            <a:r>
              <a:rPr lang="en-GB" dirty="0"/>
              <a:t>What’s changed?</a:t>
            </a:r>
          </a:p>
        </p:txBody>
      </p:sp>
      <p:sp>
        <p:nvSpPr>
          <p:cNvPr id="3" name="Content Placeholder 2">
            <a:extLst>
              <a:ext uri="{FF2B5EF4-FFF2-40B4-BE49-F238E27FC236}">
                <a16:creationId xmlns:a16="http://schemas.microsoft.com/office/drawing/2014/main" id="{7B8810AD-E8E9-4F9B-8947-DF0FD6BC97A3}"/>
              </a:ext>
            </a:extLst>
          </p:cNvPr>
          <p:cNvSpPr>
            <a:spLocks noGrp="1"/>
          </p:cNvSpPr>
          <p:nvPr>
            <p:ph idx="1"/>
          </p:nvPr>
        </p:nvSpPr>
        <p:spPr/>
        <p:txBody>
          <a:bodyPr/>
          <a:lstStyle/>
          <a:p>
            <a:r>
              <a:rPr lang="en-GB" dirty="0"/>
              <a:t>Removed glide mechanic</a:t>
            </a:r>
          </a:p>
          <a:p>
            <a:r>
              <a:rPr lang="en-GB" dirty="0"/>
              <a:t>Adjusted the jump </a:t>
            </a:r>
          </a:p>
          <a:p>
            <a:r>
              <a:rPr lang="en-GB" dirty="0"/>
              <a:t>Complete overhaul and redesign of the level</a:t>
            </a:r>
          </a:p>
        </p:txBody>
      </p:sp>
      <p:pic>
        <p:nvPicPr>
          <p:cNvPr id="4" name="Picture 3">
            <a:extLst>
              <a:ext uri="{FF2B5EF4-FFF2-40B4-BE49-F238E27FC236}">
                <a16:creationId xmlns:a16="http://schemas.microsoft.com/office/drawing/2014/main" id="{A95B16A9-3E8E-4407-9DD6-706C6DC07E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957" y="162001"/>
            <a:ext cx="2275655" cy="1434273"/>
          </a:xfrm>
          <a:prstGeom prst="rect">
            <a:avLst/>
          </a:prstGeom>
        </p:spPr>
      </p:pic>
      <p:sp>
        <p:nvSpPr>
          <p:cNvPr id="5" name="TextBox 4">
            <a:extLst>
              <a:ext uri="{FF2B5EF4-FFF2-40B4-BE49-F238E27FC236}">
                <a16:creationId xmlns:a16="http://schemas.microsoft.com/office/drawing/2014/main" id="{AE841F65-F8E6-44B9-A331-72ABB7C02937}"/>
              </a:ext>
            </a:extLst>
          </p:cNvPr>
          <p:cNvSpPr txBox="1"/>
          <p:nvPr/>
        </p:nvSpPr>
        <p:spPr>
          <a:xfrm rot="21058191">
            <a:off x="547683" y="4500002"/>
            <a:ext cx="11378436" cy="707886"/>
          </a:xfrm>
          <a:prstGeom prst="rect">
            <a:avLst/>
          </a:prstGeom>
          <a:noFill/>
        </p:spPr>
        <p:txBody>
          <a:bodyPr wrap="none" rtlCol="0">
            <a:spAutoFit/>
          </a:bodyPr>
          <a:lstStyle/>
          <a:p>
            <a:r>
              <a:rPr lang="en-GB" sz="4000" dirty="0">
                <a:solidFill>
                  <a:srgbClr val="FFC000"/>
                </a:solidFill>
              </a:rPr>
              <a:t>INSERT SCREENSHOT(S) OF CURRENT LEVEL HERE</a:t>
            </a:r>
          </a:p>
        </p:txBody>
      </p:sp>
    </p:spTree>
    <p:extLst>
      <p:ext uri="{BB962C8B-B14F-4D97-AF65-F5344CB8AC3E}">
        <p14:creationId xmlns:p14="http://schemas.microsoft.com/office/powerpoint/2010/main" val="110939700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1089</TotalTime>
  <Words>670</Words>
  <Application>Microsoft Office PowerPoint</Application>
  <PresentationFormat>Widescreen</PresentationFormat>
  <Paragraphs>97</Paragraphs>
  <Slides>14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Corbel</vt:lpstr>
      <vt:lpstr>Depth</vt:lpstr>
      <vt:lpstr>PowerPoint Presentation</vt:lpstr>
      <vt:lpstr>What is Go Nuts?</vt:lpstr>
      <vt:lpstr>Who is it for?</vt:lpstr>
      <vt:lpstr>Emotions and Challenges</vt:lpstr>
      <vt:lpstr>What did they do?</vt:lpstr>
      <vt:lpstr>What did it look like?</vt:lpstr>
      <vt:lpstr>Gameplay &amp; Feedback</vt:lpstr>
      <vt:lpstr>Why are we changing it?</vt:lpstr>
      <vt:lpstr>What’s changed?</vt:lpstr>
      <vt:lpstr>Gameplay</vt:lpstr>
      <vt:lpstr>The Level</vt:lpstr>
      <vt:lpstr>The Level – Stretch Goal</vt:lpstr>
      <vt:lpstr>Going forward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Nuts</dc:title>
  <dc:creator>eternallyrekt</dc:creator>
  <cp:lastModifiedBy>Max</cp:lastModifiedBy>
  <cp:revision>108</cp:revision>
  <dcterms:created xsi:type="dcterms:W3CDTF">2017-11-03T10:30:16Z</dcterms:created>
  <dcterms:modified xsi:type="dcterms:W3CDTF">2017-12-12T00:51:05Z</dcterms:modified>
</cp:coreProperties>
</file>